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aschmitz@stanberryschools.or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80425" y="411450"/>
            <a:ext cx="7620000" cy="9420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chemeClr val="dk1"/>
                </a:solidFill>
                <a:latin typeface="Times New Roman"/>
                <a:ea typeface="Times New Roman"/>
                <a:cs typeface="Times New Roman"/>
                <a:sym typeface="Times New Roman"/>
              </a:rPr>
              <a:t>Instructor:</a:t>
            </a:r>
            <a:r>
              <a:rPr lang="en" sz="1200">
                <a:solidFill>
                  <a:schemeClr val="dk1"/>
                </a:solidFill>
                <a:latin typeface="Times New Roman"/>
                <a:ea typeface="Times New Roman"/>
                <a:cs typeface="Times New Roman"/>
                <a:sym typeface="Times New Roman"/>
              </a:rPr>
              <a:t> Ashley Schmitz 								</a:t>
            </a:r>
            <a:r>
              <a:rPr b="1" lang="en" sz="1200">
                <a:solidFill>
                  <a:schemeClr val="dk1"/>
                </a:solidFill>
                <a:latin typeface="Times New Roman"/>
                <a:ea typeface="Times New Roman"/>
                <a:cs typeface="Times New Roman"/>
                <a:sym typeface="Times New Roman"/>
              </a:rPr>
              <a:t>e</a:t>
            </a:r>
            <a:r>
              <a:rPr b="1" lang="en" sz="1200">
                <a:solidFill>
                  <a:schemeClr val="dk1"/>
                </a:solidFill>
                <a:latin typeface="Times New Roman"/>
                <a:ea typeface="Times New Roman"/>
                <a:cs typeface="Times New Roman"/>
                <a:sym typeface="Times New Roman"/>
              </a:rPr>
              <a:t>mail:</a:t>
            </a:r>
            <a:r>
              <a:rPr lang="en" sz="1200">
                <a:solidFill>
                  <a:schemeClr val="dk1"/>
                </a:solidFill>
                <a:latin typeface="Times New Roman"/>
                <a:ea typeface="Times New Roman"/>
                <a:cs typeface="Times New Roman"/>
                <a:sym typeface="Times New Roman"/>
              </a:rPr>
              <a:t> </a:t>
            </a:r>
            <a:r>
              <a:rPr lang="en" sz="1200" u="sng">
                <a:solidFill>
                  <a:schemeClr val="hlink"/>
                </a:solidFill>
                <a:latin typeface="Times New Roman"/>
                <a:ea typeface="Times New Roman"/>
                <a:cs typeface="Times New Roman"/>
                <a:sym typeface="Times New Roman"/>
                <a:hlinkClick r:id="rId3"/>
              </a:rPr>
              <a:t>aschmitz@stanberryschools.org</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Course Description</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Speech covers various levels of communication including nonverbal, verbal, conversation, group discussion, and public speaking. Emphasis is placed on public speaking and the ability to research, write, and deliver the three different types of speeches: informative, persuasive, and entertaining. This course is an option for partial fulfillment of a fourth English credit for graduation.</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Expectations</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b="1" lang="en" sz="1200">
                <a:solidFill>
                  <a:schemeClr val="dk1"/>
                </a:solidFill>
                <a:latin typeface="Times New Roman"/>
                <a:ea typeface="Times New Roman"/>
                <a:cs typeface="Times New Roman"/>
                <a:sym typeface="Times New Roman"/>
              </a:rPr>
              <a:t>Be respectful.</a:t>
            </a:r>
            <a:r>
              <a:rPr lang="en" sz="1200">
                <a:solidFill>
                  <a:schemeClr val="dk1"/>
                </a:solidFill>
                <a:latin typeface="Times New Roman"/>
                <a:ea typeface="Times New Roman"/>
                <a:cs typeface="Times New Roman"/>
                <a:sym typeface="Times New Roman"/>
              </a:rPr>
              <a:t> Respect your fellow classmates and teacher by listening when someone is speaking.</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b="1" lang="en" sz="1200">
                <a:solidFill>
                  <a:schemeClr val="dk1"/>
                </a:solidFill>
                <a:latin typeface="Times New Roman"/>
                <a:ea typeface="Times New Roman"/>
                <a:cs typeface="Times New Roman"/>
                <a:sym typeface="Times New Roman"/>
              </a:rPr>
              <a:t>Be prepared, responsible, and timely. </a:t>
            </a:r>
            <a:r>
              <a:rPr lang="en" sz="1200">
                <a:solidFill>
                  <a:schemeClr val="dk1"/>
                </a:solidFill>
                <a:latin typeface="Times New Roman"/>
                <a:ea typeface="Times New Roman"/>
                <a:cs typeface="Times New Roman"/>
                <a:sym typeface="Times New Roman"/>
              </a:rPr>
              <a:t>You need to be prepared and ready BEFORE the bell rings, be seated in your assigned seat before the bell, and show up to class on time, every day with your required materials.</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b="1" lang="en" sz="1200">
                <a:solidFill>
                  <a:schemeClr val="dk1"/>
                </a:solidFill>
                <a:latin typeface="Times New Roman"/>
                <a:ea typeface="Times New Roman"/>
                <a:cs typeface="Times New Roman"/>
                <a:sym typeface="Times New Roman"/>
              </a:rPr>
              <a:t>Be aware of deadlines.</a:t>
            </a:r>
            <a:r>
              <a:rPr lang="en" sz="1200">
                <a:solidFill>
                  <a:schemeClr val="dk1"/>
                </a:solidFill>
                <a:latin typeface="Times New Roman"/>
                <a:ea typeface="Times New Roman"/>
                <a:cs typeface="Times New Roman"/>
                <a:sym typeface="Times New Roman"/>
              </a:rPr>
              <a:t> Assignment parameters will be communicated in class and posted on Google Classroom. Pay attention to due dates and make sure you have prepared when it comes time to give your speeches.</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Materials</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Each day you will need to bring:</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Writing utensil</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Paper/Notebook</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An outside reading book</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Chromebooks (and should be charged)</a:t>
            </a:r>
            <a:endParaRPr sz="1200">
              <a:solidFill>
                <a:schemeClr val="dk1"/>
              </a:solidFill>
              <a:latin typeface="Times New Roman"/>
              <a:ea typeface="Times New Roman"/>
              <a:cs typeface="Times New Roman"/>
              <a:sym typeface="Times New Roman"/>
            </a:endParaRPr>
          </a:p>
          <a:p>
            <a:pPr indent="0" lvl="0" marL="45720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Absent Policy</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If you are absent, it is your responsibility to obtain and make up any assignments you may have missed. You have two school days for each day absent to make up the assignments until 5 absences. After 5 absences, missed assignments will result in a zero, per the district policy. If you are gone for a school trip, please make prior arrangements with me for work you will be missing. Assignments missed for school functions are still due on the original due-date, unless otherwise discussed with me.</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Academic Honesty</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Plagiarism is the act of copying someone else's work and turning it in as your own.  Plagiarism is not acceptable in this class.  If you are caught plagiarizing anyone's work (even copying a short homework assignment) or allowing someone to copy from your work, you will receive a zero on the assignment.  Likewise, if you are caught plagiarizing from any other source, the penalties are the same.</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Use of AI</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Artificial Intelligence (AI) has rapidly evolved and become an integral part of various aspects of our lives, including education. When implemented appropriately, AI can enhance the learning experience and open up new avenues</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for creative expression. In an effort to prepare and educate students on such programs they will be encountering, we may use AI in the classroom when appropriate to the lesson. While the integration of AI brings numerous benefits, it is essential to use AI tools responsibly, especially when it comes to academic assignments. One area of concern is the misuse of AI to generate essays and written assignments. Submitting AI-generated work as your own is not only unethical, but also goes against the principles of academic honesty. Any student submitting an AI generated assignment as their own will receive a</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zero for that assignment.</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Assignments</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There will be quizzes after reading chapters from the textbook. Assessments will consist of speeches, which will be given at the end of each unit.</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p:txBody>
      </p:sp>
      <p:sp>
        <p:nvSpPr>
          <p:cNvPr id="55" name="Google Shape;55;p13"/>
          <p:cNvSpPr txBox="1"/>
          <p:nvPr/>
        </p:nvSpPr>
        <p:spPr>
          <a:xfrm>
            <a:off x="2546400" y="84675"/>
            <a:ext cx="2679600" cy="444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dk1"/>
                </a:solidFill>
                <a:latin typeface="Times New Roman"/>
                <a:ea typeface="Times New Roman"/>
                <a:cs typeface="Times New Roman"/>
                <a:sym typeface="Times New Roman"/>
              </a:rPr>
              <a:t>Speech Syllabus</a:t>
            </a:r>
            <a:endParaRPr>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